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2"/>
  </p:notesMasterIdLst>
  <p:sldIdLst>
    <p:sldId id="291" r:id="rId2"/>
    <p:sldId id="2196" r:id="rId3"/>
    <p:sldId id="2191" r:id="rId4"/>
    <p:sldId id="2197" r:id="rId5"/>
    <p:sldId id="2192" r:id="rId6"/>
    <p:sldId id="2198" r:id="rId7"/>
    <p:sldId id="2199" r:id="rId8"/>
    <p:sldId id="2194" r:id="rId9"/>
    <p:sldId id="2200" r:id="rId10"/>
    <p:sldId id="219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yGh21CMHeRyTCun6rrTSTntK/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49459-7DC3-4A5C-8F4E-71F95DAC7B27}">
  <a:tblStyle styleId="{3D149459-7DC3-4A5C-8F4E-71F95DAC7B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6"/>
    <p:restoredTop sz="83521"/>
  </p:normalViewPr>
  <p:slideViewPr>
    <p:cSldViewPr snapToGrid="0">
      <p:cViewPr varScale="1">
        <p:scale>
          <a:sx n="97" d="100"/>
          <a:sy n="97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4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869b4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25795869b4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10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0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869b4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25795869b4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99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5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869b4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25795869b4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52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869b4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25795869b4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277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0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795869b4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25795869b4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36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BU Full Page Photo">
  <p:cSld name="8_SBU Full Page Ph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0" y="508128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300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32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5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BU Full Page Photo">
  <p:cSld name="6_SBU Full Page Pho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>
            <a:spLocks noGrp="1"/>
          </p:cNvSpPr>
          <p:nvPr>
            <p:ph type="pic" idx="2"/>
          </p:nvPr>
        </p:nvSpPr>
        <p:spPr>
          <a:xfrm>
            <a:off x="0" y="1089399"/>
            <a:ext cx="12192000" cy="53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11180063" y="6413212"/>
            <a:ext cx="346400" cy="50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74409" marR="0" lvl="0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4409" marR="0" lvl="1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4409" marR="0" lvl="2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409" marR="0" lvl="3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409" marR="0" lvl="4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409" marR="0" lvl="5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74409" marR="0" lvl="6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4409" marR="0" lvl="7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4409" marR="0" lvl="8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440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8" r:id="rId11"/>
    <p:sldLayoutId id="2147483669" r:id="rId12"/>
    <p:sldLayoutId id="2147483720" r:id="rId13"/>
    <p:sldLayoutId id="2147483721" r:id="rId14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b="1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Opening Comments &amp; Recap 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Collective Recommendations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Grading: Constraints &amp; Enabling Factors</a:t>
            </a:r>
            <a:endParaRPr lang="en-US" sz="4000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New Groupings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Closing comments/Q&amp;A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Opening Comments &amp; Recap 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Collective Recommendations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Grading: Constraints &amp; Enabling Factors</a:t>
            </a:r>
            <a:endParaRPr lang="en-US" sz="4000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New Groupings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b="1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Closing comments/Q&amp;A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2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7DA4F1-1E23-0787-45BE-993B41738D1B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D7C70-43AD-AFB1-582E-65C61BA4CCC3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8E4E84-86B2-EB9C-0523-BE89522ED23B}"/>
              </a:ext>
            </a:extLst>
          </p:cNvPr>
          <p:cNvSpPr txBox="1"/>
          <p:nvPr/>
        </p:nvSpPr>
        <p:spPr>
          <a:xfrm>
            <a:off x="357187" y="1626194"/>
            <a:ext cx="11477625" cy="473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Recap:</a:t>
            </a: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Gratitude &amp; momentum</a:t>
            </a:r>
          </a:p>
          <a:p>
            <a:pPr marL="971550" lvl="5" indent="-285750">
              <a:lnSpc>
                <a:spcPct val="80000"/>
              </a:lnSpc>
              <a:spcBef>
                <a:spcPts val="300"/>
              </a:spcBef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Provost’s vote of thanks</a:t>
            </a:r>
          </a:p>
          <a:p>
            <a:pPr marL="971550" lvl="5" indent="-285750">
              <a:lnSpc>
                <a:spcPct val="80000"/>
              </a:lnSpc>
              <a:spcBef>
                <a:spcPts val="300"/>
              </a:spcBef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Internal &amp; external factors</a:t>
            </a:r>
          </a:p>
          <a:p>
            <a:pPr marL="685800" marR="0" lvl="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endParaRPr lang="en-US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0850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Hiatus &amp; Pause</a:t>
            </a:r>
            <a:endParaRPr lang="en-US" sz="2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Preparation for Phase II</a:t>
            </a: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Retreat Considerations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endParaRPr lang="en-US" sz="2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0850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Next Steps</a:t>
            </a:r>
            <a:endParaRPr lang="en-US" sz="2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Transparency &amp; Collation </a:t>
            </a:r>
          </a:p>
          <a:p>
            <a:pPr marL="971550" marR="0" lvl="2" indent="-2857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New groups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marR="0" lvl="0" indent="-387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ü"/>
            </a:pPr>
            <a:endParaRPr lang="en-US" sz="2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922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Opening Comments &amp; Recap 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b="1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Collective Recommendations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Grading: Constraints &amp; Enabling Factors</a:t>
            </a:r>
            <a:endParaRPr lang="en-US" sz="4000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New Groupings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Closing comments/Q&amp;A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9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7DA4F1-1E23-0787-45BE-993B41738D1B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D7C70-43AD-AFB1-582E-65C61BA4CCC3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037275-9E1F-0420-DE0A-CF69E719910A}"/>
              </a:ext>
            </a:extLst>
          </p:cNvPr>
          <p:cNvSpPr txBox="1"/>
          <p:nvPr/>
        </p:nvSpPr>
        <p:spPr>
          <a:xfrm>
            <a:off x="282388" y="1255133"/>
            <a:ext cx="11477625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RTF Cumulative Recommendations (Phase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5C2F0-CBB5-87C3-3029-4A8AD093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96" y="1734187"/>
            <a:ext cx="4771061" cy="4996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3CDA0-29C0-BE56-FC7F-4362F2EDDD61}"/>
              </a:ext>
            </a:extLst>
          </p:cNvPr>
          <p:cNvSpPr txBox="1"/>
          <p:nvPr/>
        </p:nvSpPr>
        <p:spPr>
          <a:xfrm>
            <a:off x="795129" y="2848551"/>
            <a:ext cx="3207027" cy="156966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of 77 Recommendations based on initial internal &amp; external assessment</a:t>
            </a:r>
          </a:p>
        </p:txBody>
      </p:sp>
    </p:spTree>
    <p:extLst>
      <p:ext uri="{BB962C8B-B14F-4D97-AF65-F5344CB8AC3E}">
        <p14:creationId xmlns:p14="http://schemas.microsoft.com/office/powerpoint/2010/main" val="29817115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Opening Comments &amp; Recap 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Collective Recommendations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Grading: Constraints &amp; Enabling Factors</a:t>
            </a:r>
            <a:endParaRPr lang="en-US" sz="4000" b="1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New Groupings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Closing comments/Q&amp;A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0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7DA4F1-1E23-0787-45BE-993B41738D1B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&amp; Constraining Factors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D7C70-43AD-AFB1-582E-65C61BA4CCC3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3DBF54-678F-3AD4-9D25-92739D7DDF88}"/>
              </a:ext>
            </a:extLst>
          </p:cNvPr>
          <p:cNvSpPr txBox="1"/>
          <p:nvPr/>
        </p:nvSpPr>
        <p:spPr>
          <a:xfrm>
            <a:off x="282388" y="1255133"/>
            <a:ext cx="11477625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Conceptualize a “readiness ruler”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FCEDD-0BA3-D142-D0BF-9C36E88B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01" y="1856565"/>
            <a:ext cx="9256151" cy="439908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85965774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7DA4F1-1E23-0787-45BE-993B41738D1B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&amp; Constraining Factors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D7C70-43AD-AFB1-582E-65C61BA4CCC3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3DBF54-678F-3AD4-9D25-92739D7DDF88}"/>
              </a:ext>
            </a:extLst>
          </p:cNvPr>
          <p:cNvSpPr txBox="1"/>
          <p:nvPr/>
        </p:nvSpPr>
        <p:spPr>
          <a:xfrm>
            <a:off x="282388" y="1255133"/>
            <a:ext cx="11477625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Contextualizing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E08D4-72A2-16D6-E0F1-CD9EC1D7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2" y="1856565"/>
            <a:ext cx="11608296" cy="39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232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Opening Comments &amp; Recap 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Collective Recommendations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Grading: Constraints &amp; Enabling Factors</a:t>
            </a:r>
            <a:endParaRPr lang="en-US" sz="4000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b="1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New Groupings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Closing comments/Q&amp;A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9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7DA4F1-1E23-0787-45BE-993B41738D1B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</a:t>
            </a:r>
          </a:p>
          <a:p>
            <a:pPr algn="l"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D7C70-43AD-AFB1-582E-65C61BA4CCC3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3DBF54-678F-3AD4-9D25-92739D7DDF88}"/>
              </a:ext>
            </a:extLst>
          </p:cNvPr>
          <p:cNvSpPr txBox="1"/>
          <p:nvPr/>
        </p:nvSpPr>
        <p:spPr>
          <a:xfrm>
            <a:off x="282388" y="1255133"/>
            <a:ext cx="11477625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Phase II Workgroups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B8C1A-4B81-FE8D-2B8A-6BB27773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8" y="1856564"/>
            <a:ext cx="9380132" cy="47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672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390</Words>
  <Application>Microsoft Macintosh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Helvetica Neue</vt:lpstr>
      <vt:lpstr>Wingdings</vt:lpstr>
      <vt:lpstr>Arial</vt:lpstr>
      <vt:lpstr>Cambria</vt:lpstr>
      <vt:lpstr>Times New Roman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Stillman</dc:creator>
  <cp:lastModifiedBy>Kelechi Unegbu-Ogbonna</cp:lastModifiedBy>
  <cp:revision>31</cp:revision>
  <dcterms:created xsi:type="dcterms:W3CDTF">2023-06-27T18:46:59Z</dcterms:created>
  <dcterms:modified xsi:type="dcterms:W3CDTF">2023-09-08T08:51:32Z</dcterms:modified>
</cp:coreProperties>
</file>