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1"/>
  </p:sldMasterIdLst>
  <p:notesMasterIdLst>
    <p:notesMasterId r:id="rId4"/>
  </p:notesMasterIdLst>
  <p:sldIdLst>
    <p:sldId id="2196" r:id="rId2"/>
    <p:sldId id="2197" r:id="rId3"/>
  </p:sldIdLst>
  <p:sldSz cx="12192000" cy="6858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Helvetica Neue" panose="02000503000000020004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8" roundtripDataSignature="AMtx7mjyGh21CMHeRyTCun6rrTSTntK/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149459-7DC3-4A5C-8F4E-71F95DAC7B27}">
  <a:tblStyle styleId="{3D149459-7DC3-4A5C-8F4E-71F95DAC7B2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/>
    <p:restoredTop sz="93873"/>
  </p:normalViewPr>
  <p:slideViewPr>
    <p:cSldViewPr snapToGrid="0">
      <p:cViewPr varScale="1">
        <p:scale>
          <a:sx n="111" d="100"/>
          <a:sy n="111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68" Type="http://customschemas.google.com/relationships/presentationmetadata" Target="metadata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6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25795869b4e_0_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58" name="Google Shape;458;g25795869b4e_0_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21045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25795869b4e_0_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58" name="Google Shape;458;g25795869b4e_0_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2075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SBU Full Page Photo">
  <p:cSld name="8_SBU Full Page Phot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 txBox="1">
            <a:spLocks noGrp="1"/>
          </p:cNvSpPr>
          <p:nvPr>
            <p:ph type="body" idx="1"/>
          </p:nvPr>
        </p:nvSpPr>
        <p:spPr>
          <a:xfrm>
            <a:off x="0" y="5081287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275" tIns="32125" rIns="64275" bIns="32125" anchor="ctr" anchorCtr="0">
            <a:normAutofit/>
          </a:bodyPr>
          <a:lstStyle>
            <a:lvl1pPr marL="457200" lvl="0" indent="-228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"/>
              <a:buNone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3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64" name="Google Shape;64;p3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65" name="Google Shape;65;p3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 and body 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3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7"/>
          <p:cNvSpPr txBox="1">
            <a:spLocks noGrp="1"/>
          </p:cNvSpPr>
          <p:nvPr>
            <p:ph type="title"/>
          </p:nvPr>
        </p:nvSpPr>
        <p:spPr>
          <a:xfrm>
            <a:off x="831851" y="1709737"/>
            <a:ext cx="10515600" cy="28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7"/>
          <p:cNvSpPr txBox="1"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3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30076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3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3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35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SBU Full Page Photo">
  <p:cSld name="6_SBU Full Page Photo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3"/>
          <p:cNvSpPr txBox="1">
            <a:spLocks noGrp="1"/>
          </p:cNvSpPr>
          <p:nvPr>
            <p:ph type="body" idx="1"/>
          </p:nvPr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275" tIns="32125" rIns="64275" bIns="32125" anchor="ctr" anchorCtr="0">
            <a:normAutofit/>
          </a:bodyPr>
          <a:lstStyle>
            <a:lvl1pPr marL="457200" lvl="0" indent="-228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"/>
              <a:buNone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23"/>
          <p:cNvSpPr>
            <a:spLocks noGrp="1"/>
          </p:cNvSpPr>
          <p:nvPr>
            <p:ph type="pic" idx="2"/>
          </p:nvPr>
        </p:nvSpPr>
        <p:spPr>
          <a:xfrm>
            <a:off x="0" y="1089399"/>
            <a:ext cx="12192000" cy="53172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4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600" cy="28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000" cy="28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sldNum" idx="12"/>
          </p:nvPr>
        </p:nvSpPr>
        <p:spPr>
          <a:xfrm>
            <a:off x="11180063" y="6413212"/>
            <a:ext cx="346400" cy="507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174409" marR="0" lvl="0" indent="0" algn="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6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74409" marR="0" lvl="1" indent="0" algn="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6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74409" marR="0" lvl="2" indent="0" algn="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6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4409" marR="0" lvl="3" indent="0" algn="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6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4409" marR="0" lvl="4" indent="0" algn="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6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4409" marR="0" lvl="5" indent="0" algn="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6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74409" marR="0" lvl="6" indent="0" algn="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6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74409" marR="0" lvl="7" indent="0" algn="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6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409" marR="0" lvl="8" indent="0" algn="r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6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74409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333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5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40" name="Google Shape;40;p27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41" name="Google Shape;41;p2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7" name="Google Shape;47;p29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48" name="Google Shape;48;p2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0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30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2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endParaRPr/>
          </a:p>
        </p:txBody>
      </p:sp>
      <p:sp>
        <p:nvSpPr>
          <p:cNvPr id="60" name="Google Shape;60;p32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3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9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8" r:id="rId11"/>
    <p:sldLayoutId id="2147483669" r:id="rId12"/>
    <p:sldLayoutId id="2147483721" r:id="rId13"/>
  </p:sldLayoutIdLst>
  <p:transition spd="med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A67DA4F1-1E23-0787-45BE-993B41738D1B}"/>
              </a:ext>
            </a:extLst>
          </p:cNvPr>
          <p:cNvSpPr txBox="1">
            <a:spLocks/>
          </p:cNvSpPr>
          <p:nvPr/>
        </p:nvSpPr>
        <p:spPr>
          <a:xfrm>
            <a:off x="174812" y="150525"/>
            <a:ext cx="10084008" cy="94881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dirty="0">
                <a:ln w="3175">
                  <a:solidFill>
                    <a:srgbClr val="FFBA00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VCU Academic Repositioning Task Force</a:t>
            </a:r>
          </a:p>
          <a:p>
            <a:pPr algn="l">
              <a:defRPr/>
            </a:pPr>
            <a:endParaRPr lang="en-US" sz="200" i="1" dirty="0">
              <a:ln w="3175">
                <a:solidFill>
                  <a:srgbClr val="FFBA00"/>
                </a:solidFill>
              </a:ln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 &amp; Moving Forward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4D7C70-43AD-AFB1-582E-65C61BA4CCC3}"/>
              </a:ext>
            </a:extLst>
          </p:cNvPr>
          <p:cNvCxnSpPr>
            <a:cxnSpLocks/>
          </p:cNvCxnSpPr>
          <p:nvPr/>
        </p:nvCxnSpPr>
        <p:spPr>
          <a:xfrm>
            <a:off x="282388" y="1025526"/>
            <a:ext cx="9222220" cy="0"/>
          </a:xfrm>
          <a:prstGeom prst="line">
            <a:avLst/>
          </a:prstGeom>
          <a:ln>
            <a:solidFill>
              <a:srgbClr val="FFC000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58E4E84-86B2-EB9C-0523-BE89522ED23B}"/>
              </a:ext>
            </a:extLst>
          </p:cNvPr>
          <p:cNvSpPr txBox="1"/>
          <p:nvPr/>
        </p:nvSpPr>
        <p:spPr>
          <a:xfrm>
            <a:off x="357187" y="1428833"/>
            <a:ext cx="11477625" cy="6073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085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Wingdings" pitchFamily="2" charset="2"/>
              <a:buChar char="Ø"/>
            </a:pPr>
            <a:r>
              <a:rPr lang="en-US" sz="28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Recap:</a:t>
            </a:r>
            <a:endParaRPr lang="en-US" sz="2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77 recommendations &amp; counting</a:t>
            </a:r>
          </a:p>
          <a:p>
            <a:pPr marL="971550" lvl="5" indent="-285750">
              <a:lnSpc>
                <a:spcPct val="80000"/>
              </a:lnSpc>
              <a:spcBef>
                <a:spcPts val="300"/>
              </a:spcBef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New groupings based on preferencing and expertise</a:t>
            </a:r>
          </a:p>
          <a:p>
            <a:pPr marL="685800" marR="0" lvl="2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</a:pPr>
            <a:endParaRPr lang="en-US" sz="2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450850" marR="0" lvl="0" indent="-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Wingdings" pitchFamily="2" charset="2"/>
              <a:buChar char="Ø"/>
            </a:pPr>
            <a:r>
              <a:rPr lang="en-US" sz="28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Today’s Charge</a:t>
            </a:r>
            <a:endParaRPr lang="en-US" sz="24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lvl="2" indent="-285750">
              <a:lnSpc>
                <a:spcPct val="80000"/>
              </a:lnSpc>
              <a:spcBef>
                <a:spcPts val="300"/>
              </a:spcBef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Grading: Constraints &amp; Enabling Factors</a:t>
            </a: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Identifying experts not “in the room”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endParaRPr lang="en-US" sz="28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450850" marR="0" lvl="0" indent="-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Wingdings" pitchFamily="2" charset="2"/>
              <a:buChar char="Ø"/>
            </a:pPr>
            <a:r>
              <a:rPr lang="en-US" sz="28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 of Mind</a:t>
            </a:r>
            <a:endParaRPr lang="en-US" sz="28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Communication</a:t>
            </a:r>
          </a:p>
          <a:p>
            <a:pPr marL="1377950" lvl="3" indent="-225425">
              <a:lnSpc>
                <a:spcPct val="80000"/>
              </a:lnSpc>
              <a:spcBef>
                <a:spcPts val="300"/>
              </a:spcBef>
              <a:buClr>
                <a:schemeClr val="lt1"/>
              </a:buClr>
              <a:buSzPct val="90000"/>
              <a:buFont typeface="System Font Regular"/>
              <a:buChar char="-"/>
            </a:pPr>
            <a:r>
              <a:rPr lang="en-US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Email: </a:t>
            </a:r>
            <a:r>
              <a:rPr lang="en-US" sz="2000" dirty="0" err="1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repositioning@vcu.edu</a:t>
            </a:r>
            <a:endParaRPr lang="en-US" sz="2000" dirty="0">
              <a:solidFill>
                <a:schemeClr val="lt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1377950" lvl="3" indent="-225425">
              <a:lnSpc>
                <a:spcPct val="80000"/>
              </a:lnSpc>
              <a:spcBef>
                <a:spcPts val="300"/>
              </a:spcBef>
              <a:buClr>
                <a:schemeClr val="lt1"/>
              </a:buClr>
              <a:buSzPct val="90000"/>
              <a:buFont typeface="System Font Regular"/>
              <a:buChar char="-"/>
            </a:pPr>
            <a:r>
              <a:rPr lang="en-US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Website: https://</a:t>
            </a:r>
            <a:r>
              <a:rPr lang="en-US" sz="2000" dirty="0" err="1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repositioning.vcu.edu</a:t>
            </a:r>
            <a:r>
              <a:rPr lang="en-US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/</a:t>
            </a: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Socialization </a:t>
            </a:r>
          </a:p>
          <a:p>
            <a:pPr marL="1377950" lvl="3" indent="-225425">
              <a:lnSpc>
                <a:spcPct val="80000"/>
              </a:lnSpc>
              <a:spcBef>
                <a:spcPts val="300"/>
              </a:spcBef>
              <a:buClr>
                <a:schemeClr val="lt1"/>
              </a:buClr>
              <a:buSzPct val="90000"/>
              <a:buFont typeface="System Font Regular"/>
              <a:buChar char="-"/>
            </a:pPr>
            <a:r>
              <a:rPr lang="en-US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Commitment from the Provost for community-wide dialogue and feedback</a:t>
            </a: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endParaRPr lang="en-US" sz="2400" dirty="0">
              <a:solidFill>
                <a:schemeClr val="lt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971550" lvl="4" indent="-285750">
              <a:lnSpc>
                <a:spcPct val="80000"/>
              </a:lnSpc>
              <a:spcBef>
                <a:spcPts val="300"/>
              </a:spcBef>
              <a:buClr>
                <a:schemeClr val="lt1"/>
              </a:buClr>
              <a:buSzPts val="1400"/>
              <a:buFont typeface="Wingdings" pitchFamily="2" charset="2"/>
              <a:buChar char="§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1000" marR="0" lvl="0" indent="-3873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Wingdings" pitchFamily="2" charset="2"/>
              <a:buChar char="ü"/>
            </a:pPr>
            <a:endParaRPr lang="en-US" sz="28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592287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A67DA4F1-1E23-0787-45BE-993B41738D1B}"/>
              </a:ext>
            </a:extLst>
          </p:cNvPr>
          <p:cNvSpPr txBox="1">
            <a:spLocks/>
          </p:cNvSpPr>
          <p:nvPr/>
        </p:nvSpPr>
        <p:spPr>
          <a:xfrm>
            <a:off x="174812" y="150525"/>
            <a:ext cx="10084008" cy="94881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dirty="0">
                <a:ln w="3175">
                  <a:solidFill>
                    <a:srgbClr val="FFBA00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VCU Academic Repositioning Task Force</a:t>
            </a:r>
          </a:p>
          <a:p>
            <a:pPr algn="l">
              <a:defRPr/>
            </a:pPr>
            <a:endParaRPr lang="en-US" sz="200" i="1" dirty="0">
              <a:ln w="3175">
                <a:solidFill>
                  <a:srgbClr val="FFBA00"/>
                </a:solidFill>
              </a:ln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 &amp; Moving Forward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4D7C70-43AD-AFB1-582E-65C61BA4CCC3}"/>
              </a:ext>
            </a:extLst>
          </p:cNvPr>
          <p:cNvCxnSpPr>
            <a:cxnSpLocks/>
          </p:cNvCxnSpPr>
          <p:nvPr/>
        </p:nvCxnSpPr>
        <p:spPr>
          <a:xfrm>
            <a:off x="282388" y="1025526"/>
            <a:ext cx="9222220" cy="0"/>
          </a:xfrm>
          <a:prstGeom prst="line">
            <a:avLst/>
          </a:prstGeom>
          <a:ln>
            <a:solidFill>
              <a:srgbClr val="FFC000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60195B2-40DE-96D9-5D88-C798CC93B388}"/>
              </a:ext>
            </a:extLst>
          </p:cNvPr>
          <p:cNvSpPr txBox="1"/>
          <p:nvPr/>
        </p:nvSpPr>
        <p:spPr>
          <a:xfrm>
            <a:off x="357187" y="1299626"/>
            <a:ext cx="11477625" cy="5475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085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Wingdings" pitchFamily="2" charset="2"/>
              <a:buChar char="Ø"/>
            </a:pPr>
            <a:r>
              <a:rPr lang="en-US" sz="28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Retreat Agenda</a:t>
            </a:r>
            <a:endParaRPr lang="en-US" sz="2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8:30	Arrivals and Coffee/Breakfast</a:t>
            </a: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endParaRPr lang="en-US" sz="3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9:00	Kickoff and Welcome</a:t>
            </a: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endParaRPr lang="en-US" sz="3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9:15	Reflection Activities: Trust, Listening, Growth Mindset, Mindfulness, Candor</a:t>
            </a: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endParaRPr lang="en-US" sz="3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11:30	Working Lunch: Candid Questions in Small Groups (Write Flipcharts)</a:t>
            </a: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endParaRPr lang="en-US" sz="3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12:30	Review Flipcharts from Each Small Group</a:t>
            </a: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endParaRPr lang="en-US" sz="3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12:45	Identify Themes</a:t>
            </a: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endParaRPr lang="en-US" sz="3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100	Large Group Conversation to Advance 3 Key Topics </a:t>
            </a:r>
            <a:r>
              <a:rPr lang="en-US" sz="20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(Topics based on Breakouts)</a:t>
            </a: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endParaRPr lang="en-US" sz="3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1:40	Commitments from the Day</a:t>
            </a: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endParaRPr lang="en-US" sz="3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1:50	Closing Activity</a:t>
            </a: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endParaRPr lang="en-US" sz="3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2:00	Conclude</a:t>
            </a: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endParaRPr lang="en-US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45085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Wingdings" pitchFamily="2" charset="2"/>
              <a:buChar char="Ø"/>
            </a:pPr>
            <a:r>
              <a:rPr lang="en-US" sz="28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Location</a:t>
            </a:r>
            <a:endParaRPr lang="en-US" sz="2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71550" marR="0" lvl="2" indent="-28575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ingdings" pitchFamily="2" charset="2"/>
              <a:buChar char="§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VCU School of Business | 301 West Main Street</a:t>
            </a:r>
            <a:endParaRPr lang="en-US" sz="28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15665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2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9542</TotalTime>
  <Words>174</Words>
  <Application>Microsoft Macintosh PowerPoint</Application>
  <PresentationFormat>Widescreen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Wingdings</vt:lpstr>
      <vt:lpstr>Arial</vt:lpstr>
      <vt:lpstr>Helvetica Neue</vt:lpstr>
      <vt:lpstr>System Font Regular</vt:lpstr>
      <vt:lpstr>2_Simple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Stillman</dc:creator>
  <cp:lastModifiedBy>Kelechi Unegbu-Ogbonna</cp:lastModifiedBy>
  <cp:revision>33</cp:revision>
  <dcterms:created xsi:type="dcterms:W3CDTF">2023-06-27T18:46:59Z</dcterms:created>
  <dcterms:modified xsi:type="dcterms:W3CDTF">2023-09-19T00:26:26Z</dcterms:modified>
</cp:coreProperties>
</file>